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6" r:id="rId8"/>
    <p:sldId id="269" r:id="rId9"/>
    <p:sldId id="284" r:id="rId10"/>
    <p:sldId id="270" r:id="rId11"/>
    <p:sldId id="271" r:id="rId12"/>
    <p:sldId id="272" r:id="rId13"/>
    <p:sldId id="276" r:id="rId14"/>
    <p:sldId id="283" r:id="rId15"/>
    <p:sldId id="285" r:id="rId16"/>
    <p:sldId id="306" r:id="rId17"/>
    <p:sldId id="286" r:id="rId18"/>
    <p:sldId id="287" r:id="rId19"/>
    <p:sldId id="307" r:id="rId20"/>
    <p:sldId id="305" r:id="rId21"/>
    <p:sldId id="288" r:id="rId22"/>
    <p:sldId id="301" r:id="rId23"/>
    <p:sldId id="302" r:id="rId24"/>
    <p:sldId id="282" r:id="rId25"/>
    <p:sldId id="278" r:id="rId26"/>
    <p:sldId id="279" r:id="rId27"/>
    <p:sldId id="280" r:id="rId28"/>
    <p:sldId id="281" r:id="rId29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78" d="100"/>
          <a:sy n="78" d="100"/>
        </p:scale>
        <p:origin x="65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66499" y="2075523"/>
            <a:ext cx="6209139" cy="200025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950" b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第21组漫画阅读器项目开发报告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09555" y="4137341"/>
            <a:ext cx="3371850" cy="504825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25">
                <a:solidFill>
                  <a:srgbClr val="D3816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2024-10-29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03747" y="1487175"/>
            <a:ext cx="5238701" cy="463705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82606" y="1947878"/>
            <a:ext cx="4238625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基于用户历史阅读记录和偏好，进行个性化推荐。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2606" y="1370655"/>
            <a:ext cx="4219575" cy="738707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推荐算法实现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2606" y="3712973"/>
            <a:ext cx="4238625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实现漫画的多维度分类，便于用户浏览和选择。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2606" y="3116450"/>
            <a:ext cx="4219575" cy="736876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分类浏览功能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2606" y="5377103"/>
            <a:ext cx="4238625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根据阅读量、评分等数据，展示当前热门漫画。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2606" y="4799881"/>
            <a:ext cx="4219575" cy="749453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热门漫画展示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首页推荐和分类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2238" y="1676264"/>
            <a:ext cx="849630" cy="4819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238" y="3414840"/>
            <a:ext cx="849630" cy="4819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2238" y="5136121"/>
            <a:ext cx="849630" cy="4819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</a:p>
        </p:txBody>
      </p:sp>
      <p:sp>
        <p:nvSpPr>
          <p:cNvPr id="13" name="AutoShape 13"/>
          <p:cNvSpPr/>
          <p:nvPr/>
        </p:nvSpPr>
        <p:spPr>
          <a:xfrm>
            <a:off x="647738" y="1597932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4" name="AutoShape 14"/>
          <p:cNvSpPr/>
          <p:nvPr/>
        </p:nvSpPr>
        <p:spPr>
          <a:xfrm>
            <a:off x="647738" y="3327861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5" name="AutoShape 15"/>
          <p:cNvSpPr/>
          <p:nvPr/>
        </p:nvSpPr>
        <p:spPr>
          <a:xfrm>
            <a:off x="647738" y="5057789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收藏功能与阅读界面开发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12932" b="12932"/>
          <a:stretch>
            <a:fillRect/>
          </a:stretch>
        </p:blipFill>
        <p:spPr>
          <a:xfrm>
            <a:off x="8159764" y="1697429"/>
            <a:ext cx="3219437" cy="2386781"/>
          </a:xfrm>
          <a:prstGeom prst="rect">
            <a:avLst/>
          </a:prstGeom>
          <a:noFill/>
        </p:spPr>
      </p:pic>
      <p:sp>
        <p:nvSpPr>
          <p:cNvPr id="4" name="TextBox 4"/>
          <p:cNvSpPr txBox="1"/>
          <p:nvPr/>
        </p:nvSpPr>
        <p:spPr>
          <a:xfrm>
            <a:off x="8245482" y="4330210"/>
            <a:ext cx="3048000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阅读进度保存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45482" y="4842646"/>
            <a:ext cx="3048000" cy="1245227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自动保存用户上次阅读进度，便于下次继续阅读。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19231" y="4352312"/>
            <a:ext cx="3048000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阅读界面设计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9231" y="4842646"/>
            <a:ext cx="3048000" cy="1245227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优化阅读界面布局，提供舒适的阅读体验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33513" y="1697428"/>
            <a:ext cx="3219437" cy="23867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6667" r="16667"/>
          <a:stretch>
            <a:fillRect/>
          </a:stretch>
        </p:blipFill>
        <p:spPr>
          <a:xfrm>
            <a:off x="476023" y="1726817"/>
            <a:ext cx="4434840" cy="4434841"/>
          </a:xfrm>
          <a:prstGeom prst="round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62187" y="4881292"/>
            <a:ext cx="6000750" cy="711336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用户反馈机制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67801" y="5523753"/>
            <a:ext cx="6477000" cy="9144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提供用户反馈渠道，及时收集和处理用户意见。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5267801" y="1835975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6" name="TextBox 6"/>
          <p:cNvSpPr txBox="1"/>
          <p:nvPr/>
        </p:nvSpPr>
        <p:spPr>
          <a:xfrm>
            <a:off x="5562187" y="1621998"/>
            <a:ext cx="6000750" cy="666079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界面美化与优化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7801" y="2234038"/>
            <a:ext cx="6477000" cy="9144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对界面进行美化设计，提升用户体验。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187" y="3262274"/>
            <a:ext cx="6000750" cy="697555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交互设计改进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67801" y="3896612"/>
            <a:ext cx="6477000" cy="9144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优化用户操作流程，提高操作便捷性。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完善用户界面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267801" y="3491989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2" name="AutoShape 12"/>
          <p:cNvSpPr/>
          <p:nvPr/>
        </p:nvSpPr>
        <p:spPr>
          <a:xfrm>
            <a:off x="5267801" y="511789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40951" y="1151273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AutoShape 3"/>
          <p:cNvSpPr/>
          <p:nvPr/>
        </p:nvSpPr>
        <p:spPr>
          <a:xfrm>
            <a:off x="4008100" y="1799048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4652336" y="472603"/>
            <a:ext cx="6886575" cy="765904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b="1" dirty="0"/>
              <a:t>代码风格与一致性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649978" y="2683140"/>
            <a:ext cx="6891292" cy="982033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just"/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65530" y="1463721"/>
            <a:ext cx="4046147" cy="4046147"/>
          </a:xfrm>
          <a:prstGeom prst="ellipse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代码规范与审查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36726" y="3789081"/>
            <a:ext cx="6891292" cy="982033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36726" y="1151273"/>
            <a:ext cx="5040674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命名规范</a:t>
            </a:r>
            <a:r>
              <a:rPr lang="en-US" altLang="zh-CN" dirty="0"/>
              <a:t>: </a:t>
            </a:r>
            <a:r>
              <a:rPr lang="zh-CN" altLang="en-US" dirty="0"/>
              <a:t>方法名和变量名应使用驼峰命名法（</a:t>
            </a:r>
            <a:r>
              <a:rPr lang="en-US" altLang="zh-CN" dirty="0"/>
              <a:t>Camel Case</a:t>
            </a:r>
            <a:r>
              <a:rPr lang="zh-CN" altLang="en-US" dirty="0"/>
              <a:t>），如</a:t>
            </a:r>
            <a:r>
              <a:rPr lang="en-US" altLang="zh-CN" dirty="0" err="1"/>
              <a:t>selectByUsername</a:t>
            </a:r>
            <a:r>
              <a:rPr lang="zh-CN" altLang="en-US" dirty="0"/>
              <a:t>和</a:t>
            </a:r>
            <a:r>
              <a:rPr lang="en-US" altLang="zh-CN" dirty="0" err="1"/>
              <a:t>updateUserpassword</a:t>
            </a:r>
            <a:r>
              <a:rPr lang="zh-CN" altLang="en-US" dirty="0"/>
              <a:t>。保持一致性有助于提高代码的可读性。</a:t>
            </a:r>
            <a:endParaRPr lang="en-US" altLang="zh-CN" dirty="0"/>
          </a:p>
          <a:p>
            <a:r>
              <a:rPr lang="zh-CN" altLang="en-US" dirty="0"/>
              <a:t>注释</a:t>
            </a:r>
            <a:r>
              <a:rPr lang="en-US" altLang="zh-CN" dirty="0"/>
              <a:t>: </a:t>
            </a:r>
            <a:r>
              <a:rPr lang="zh-CN" altLang="en-US" dirty="0"/>
              <a:t>每个方法都有简单的注释，说明其功能。在方法参数中使用</a:t>
            </a:r>
            <a:r>
              <a:rPr lang="en-US" altLang="zh-CN" dirty="0"/>
              <a:t>@Param</a:t>
            </a:r>
            <a:r>
              <a:rPr lang="zh-CN" altLang="en-US" dirty="0"/>
              <a:t>注解可以提高代码的清晰度，尤其是在方法参数名称与</a:t>
            </a:r>
            <a:r>
              <a:rPr lang="en-US" altLang="zh-CN" dirty="0"/>
              <a:t>SQL</a:t>
            </a:r>
            <a:r>
              <a:rPr lang="zh-CN" altLang="en-US" dirty="0"/>
              <a:t>语句中的占位符不一致时。</a:t>
            </a:r>
            <a:endParaRPr lang="en-US" altLang="zh-CN" dirty="0"/>
          </a:p>
          <a:p>
            <a:r>
              <a:rPr lang="zh-CN" altLang="en-US" b="1" i="0" dirty="0">
                <a:solidFill>
                  <a:srgbClr val="05073B"/>
                </a:solidFill>
                <a:effectLst/>
                <a:latin typeface="-apple-system"/>
              </a:rPr>
              <a:t>缩进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PingFang-SC-Regular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5073B"/>
                </a:solidFill>
                <a:effectLst/>
                <a:latin typeface="PingFang-SC-Regular"/>
              </a:rPr>
              <a:t>使用四个空格作为一个缩进级别，不要使用制表符（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PingFang-SC-Regular"/>
              </a:rPr>
              <a:t>Tab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PingFang-SC-Regular"/>
              </a:rPr>
              <a:t>）。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5073B"/>
                </a:solidFill>
                <a:effectLst/>
                <a:latin typeface="PingFang-SC-Regular"/>
              </a:rPr>
              <a:t>缩进应保持一致，以体现代码的结构和层次。</a:t>
            </a:r>
          </a:p>
          <a:p>
            <a:pPr algn="l"/>
            <a:r>
              <a:rPr lang="zh-CN" altLang="en-US" b="1" i="0" dirty="0">
                <a:solidFill>
                  <a:srgbClr val="05073B"/>
                </a:solidFill>
                <a:effectLst/>
                <a:latin typeface="-apple-system"/>
              </a:rPr>
              <a:t>行宽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PingFang-SC-Regular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5073B"/>
                </a:solidFill>
                <a:effectLst/>
                <a:latin typeface="PingFang-SC-Regular"/>
              </a:rPr>
              <a:t>每行代码最多不超过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PingFang-SC-Regular"/>
              </a:rPr>
              <a:t>79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PingFang-SC-Regular"/>
              </a:rPr>
              <a:t>个字符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5073B"/>
                </a:solidFill>
                <a:effectLst/>
                <a:latin typeface="PingFang-SC-Regular"/>
              </a:rPr>
              <a:t>如果需要换行，可以使用括号、反斜杠（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PingFang-SC-Regular"/>
              </a:rPr>
              <a:t>\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PingFang-SC-Regular"/>
              </a:rPr>
              <a:t>）或三个双引号（针对多行字符串注释）。</a:t>
            </a:r>
          </a:p>
          <a:p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1024859"/>
            <a:ext cx="1843344" cy="2757872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724400" y="42800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6525039" cy="429811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62800" y="266700"/>
            <a:ext cx="259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定义了一个接口 </a:t>
            </a:r>
            <a:r>
              <a:rPr lang="en-US" altLang="zh-CN" dirty="0" err="1"/>
              <a:t>AdminMapper</a:t>
            </a:r>
            <a:r>
              <a:rPr lang="zh-CN" altLang="en-US" dirty="0"/>
              <a:t>，用于与数据库交互，主要涉及管理员的登录，统计相关数量等操作。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38200" y="3567758"/>
            <a:ext cx="259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定义了一个拦截器 </a:t>
            </a:r>
            <a:r>
              <a:rPr lang="en-US" altLang="zh-CN" dirty="0" err="1"/>
              <a:t>AdminInterceptor</a:t>
            </a:r>
            <a:r>
              <a:rPr lang="zh-CN" altLang="en-US" dirty="0"/>
              <a:t>，用于在后台管理系统中进行权限控制。其主要功能是检查用户的会话中是否存在管理员信息，从而决定是否允许访问某些资源。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04800"/>
            <a:ext cx="9944100" cy="295369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57200"/>
            <a:ext cx="2301439" cy="23395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" y="2480142"/>
            <a:ext cx="6477000" cy="42447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03653"/>
            <a:ext cx="6781800" cy="442760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781800" y="480060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这段代码提供了一个基本的后端接口，用于处理漫画留言的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CRUD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操作（创建、读取、更新、删除），并包含了文件上传和批量处理的功能。代码需要进一步的优化和完善，以提高其健壮性和可维护性。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72" y="76200"/>
            <a:ext cx="5934528" cy="44597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24600" y="2286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增删改查的基本操作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162800" y="533400"/>
            <a:ext cx="281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这段</a:t>
            </a:r>
            <a:r>
              <a:rPr lang="en-US" altLang="zh-CN" dirty="0" err="1"/>
              <a:t>ControllerExceptionHandler</a:t>
            </a:r>
            <a:r>
              <a:rPr lang="zh-CN" altLang="en-US" dirty="0"/>
              <a:t>类是一个用于全局异常处理的</a:t>
            </a:r>
            <a:r>
              <a:rPr lang="en-US" altLang="zh-CN" dirty="0"/>
              <a:t>Spring MVC</a:t>
            </a:r>
            <a:r>
              <a:rPr lang="zh-CN" altLang="en-US" dirty="0"/>
              <a:t>组件，它使用了</a:t>
            </a:r>
            <a:r>
              <a:rPr lang="en-US" altLang="zh-CN" dirty="0"/>
              <a:t>@ControllerAdvice</a:t>
            </a:r>
            <a:r>
              <a:rPr lang="zh-CN" altLang="en-US" dirty="0"/>
              <a:t>注解来定义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95400"/>
            <a:ext cx="6474309" cy="344845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39000" y="2743200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05073B"/>
                </a:solidFill>
                <a:effectLst/>
                <a:latin typeface="PingFang-SC-Regular"/>
              </a:rPr>
              <a:t>记录了发生异常的请求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PingFang-SC-Regular"/>
              </a:rPr>
              <a:t>URL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PingFang-SC-Regular"/>
              </a:rPr>
              <a:t>和异常详情，有助于问题追踪和调试。</a:t>
            </a:r>
          </a:p>
          <a:p>
            <a:endParaRPr lang="zh-CN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476023" y="265328"/>
            <a:ext cx="11239500" cy="826316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异常处理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39000" y="3820526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返回</a:t>
            </a:r>
            <a:r>
              <a:rPr lang="en-US" altLang="zh-CN" dirty="0" err="1"/>
              <a:t>ModelAndView</a:t>
            </a:r>
            <a:r>
              <a:rPr lang="zh-CN" altLang="en-US" dirty="0"/>
              <a:t>对象，允许同时设置模型数据和视图名称。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162800" y="228600"/>
            <a:ext cx="3352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静态分析</a:t>
            </a:r>
            <a:r>
              <a:rPr lang="en-US" altLang="zh-CN" b="1" dirty="0"/>
              <a:t>:</a:t>
            </a:r>
            <a:endParaRPr lang="zh-CN" altLang="en-US" b="1" dirty="0"/>
          </a:p>
          <a:p>
            <a:r>
              <a:rPr lang="zh-CN" altLang="en-US" dirty="0"/>
              <a:t>检查代码是否遵循了团队的编码规范，包括缩进、命名约定等。</a:t>
            </a:r>
          </a:p>
          <a:p>
            <a:endParaRPr lang="zh-CN" altLang="en-US" dirty="0"/>
          </a:p>
          <a:p>
            <a:r>
              <a:rPr lang="zh-CN" altLang="en-US" b="1" dirty="0"/>
              <a:t>业务逻辑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检查代码是否正确实现了业务逻辑。检查代码逻辑是否清晰，是否有更优的实现方式。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b="1" dirty="0"/>
              <a:t>安全性审查</a:t>
            </a:r>
            <a:r>
              <a:rPr lang="en-US" altLang="zh-CN" b="1" dirty="0"/>
              <a:t>:</a:t>
            </a:r>
            <a:endParaRPr lang="zh-CN" altLang="en-US" b="1" dirty="0"/>
          </a:p>
          <a:p>
            <a:r>
              <a:rPr lang="zh-CN" altLang="en-US" dirty="0"/>
              <a:t>输入验证：检查是否有适当的输入验证来防止</a:t>
            </a:r>
            <a:r>
              <a:rPr lang="en-US" altLang="zh-CN" dirty="0"/>
              <a:t>SQL</a:t>
            </a:r>
            <a:r>
              <a:rPr lang="zh-CN" altLang="en-US" dirty="0"/>
              <a:t>注入等安全问题。</a:t>
            </a:r>
          </a:p>
          <a:p>
            <a:r>
              <a:rPr lang="zh-CN" altLang="en-US" dirty="0"/>
              <a:t>认证和授权：确保代码中的认证和授权机制正确无误。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28600"/>
            <a:ext cx="6781800" cy="44276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56072" y="948015"/>
            <a:ext cx="5942027" cy="523796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203200" lvl="0" indent="-203200">
              <a:lnSpc>
                <a:spcPct val="15000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引言</a:t>
            </a:r>
          </a:p>
          <a:p>
            <a:pPr marL="203200" lvl="0" indent="-203200">
              <a:lnSpc>
                <a:spcPct val="15000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市场分析与用户需求</a:t>
            </a:r>
          </a:p>
          <a:p>
            <a:pPr marL="203200" lvl="0" indent="-203200">
              <a:lnSpc>
                <a:spcPct val="15000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项目开发过程</a:t>
            </a:r>
          </a:p>
          <a:p>
            <a:pPr marL="203200" lvl="0" indent="-203200">
              <a:lnSpc>
                <a:spcPct val="15000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</a:t>
            </a:r>
          </a:p>
        </p:txBody>
      </p:sp>
      <p:sp>
        <p:nvSpPr>
          <p:cNvPr id="4" name="AutoShape 4"/>
          <p:cNvSpPr/>
          <p:nvPr/>
        </p:nvSpPr>
        <p:spPr>
          <a:xfrm>
            <a:off x="7153905" y="3137807"/>
            <a:ext cx="3064127" cy="544286"/>
          </a:xfrm>
          <a:prstGeom prst="rect">
            <a:avLst/>
          </a:prstGeom>
          <a:solidFill>
            <a:srgbClr val="D3816D">
              <a:alpha val="100000"/>
            </a:srgbClr>
          </a:solidFill>
        </p:spPr>
      </p:sp>
      <p:sp>
        <p:nvSpPr>
          <p:cNvPr id="5" name="TextBox 5"/>
          <p:cNvSpPr txBox="1"/>
          <p:nvPr/>
        </p:nvSpPr>
        <p:spPr>
          <a:xfrm>
            <a:off x="7289603" y="2640330"/>
            <a:ext cx="2792730" cy="144399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8025" b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93306" y="1775648"/>
            <a:ext cx="7405389" cy="1138956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400" b="1">
                <a:solidFill>
                  <a:srgbClr val="D3816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93306" y="3230421"/>
            <a:ext cx="7343244" cy="180594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4500" b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8475" y="2343150"/>
            <a:ext cx="611505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" y="152400"/>
            <a:ext cx="252476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网页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52400"/>
            <a:ext cx="8106410" cy="57010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1066800"/>
            <a:ext cx="12291060" cy="4937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" y="152400"/>
            <a:ext cx="477393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可发布公告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5768340" cy="3778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190" y="414655"/>
            <a:ext cx="8765540" cy="5234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705" y="609600"/>
            <a:ext cx="3430905" cy="965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7224395" cy="4293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600200"/>
            <a:ext cx="8130540" cy="4647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93306" y="1775648"/>
            <a:ext cx="7405389" cy="1138956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400" b="1">
                <a:solidFill>
                  <a:srgbClr val="D3816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93306" y="3230421"/>
            <a:ext cx="7343244" cy="180594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4500" b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8475" y="2343150"/>
            <a:ext cx="611505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51642" y="4006380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751642" y="1920540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12109" r="12109"/>
          <a:stretch>
            <a:fillRect/>
          </a:stretch>
        </p:blipFill>
        <p:spPr>
          <a:xfrm>
            <a:off x="7804006" y="1329783"/>
            <a:ext cx="3831201" cy="510826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30579" y="2089154"/>
            <a:ext cx="6238875" cy="637972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技术提升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0579" y="2610429"/>
            <a:ext cx="6238875" cy="950067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在项目开发过程中，我们不断学习和掌握新的技术，包括图像处理、数据交互、界面设计等，从而提高了整个团队的技术水平。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0579" y="4183053"/>
            <a:ext cx="6238875" cy="637972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团队协作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0579" y="4712439"/>
            <a:ext cx="6238875" cy="936429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项目组成员之间积极沟通、密切协作，共同解决问题，形成了良好的团队氛围。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技术提升与团队协作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3000" r="23000"/>
          <a:stretch>
            <a:fillRect/>
          </a:stretch>
        </p:blipFill>
        <p:spPr>
          <a:xfrm>
            <a:off x="615557" y="1293101"/>
            <a:ext cx="3938035" cy="525071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4232060" y="1718638"/>
            <a:ext cx="7211308" cy="4522346"/>
          </a:xfrm>
          <a:prstGeom prst="roundRect">
            <a:avLst>
              <a:gd name="adj" fmla="val 4504"/>
            </a:avLst>
          </a:prstGeom>
          <a:solidFill>
            <a:srgbClr val="FFFFFF">
              <a:alpha val="100000"/>
            </a:srgbClr>
          </a:solidFill>
          <a:effectLst>
            <a:outerShdw blurRad="381000">
              <a:srgbClr val="000000">
                <a:alpha val="7000"/>
              </a:srgbClr>
            </a:outerShdw>
          </a:effectLst>
        </p:spPr>
      </p:sp>
      <p:sp>
        <p:nvSpPr>
          <p:cNvPr id="4" name="TextBox 4"/>
          <p:cNvSpPr txBox="1"/>
          <p:nvPr/>
        </p:nvSpPr>
        <p:spPr>
          <a:xfrm>
            <a:off x="4599214" y="2711090"/>
            <a:ext cx="6477000" cy="1257743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我们注重用户体验，通过不断优化界面设计、提高加载速度、增加交互性等方式，让用户能够更加方便、快捷地阅读漫画。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99214" y="2143575"/>
            <a:ext cx="6477000" cy="645267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用户体验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99214" y="4589063"/>
            <a:ext cx="6477000" cy="1271524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我们积极收集用户反馈，及时修复问题并改进功能，确保用户满意度不断提高。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99214" y="4153214"/>
            <a:ext cx="6477000" cy="645267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反馈优化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用户体验与反馈优化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07707" y="1744635"/>
            <a:ext cx="4750584" cy="428532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系统总流程与功能总结</a:t>
            </a:r>
          </a:p>
        </p:txBody>
      </p:sp>
      <p:sp>
        <p:nvSpPr>
          <p:cNvPr id="4" name="AutoShape 4"/>
          <p:cNvSpPr/>
          <p:nvPr/>
        </p:nvSpPr>
        <p:spPr>
          <a:xfrm>
            <a:off x="3729746" y="1769675"/>
            <a:ext cx="3031629" cy="4285329"/>
          </a:xfrm>
          <a:prstGeom prst="roundRect">
            <a:avLst>
              <a:gd name="adj" fmla="val 0"/>
            </a:avLst>
          </a:prstGeom>
          <a:solidFill>
            <a:schemeClr val="lt2">
              <a:alpha val="80000"/>
            </a:schemeClr>
          </a:solidFill>
        </p:spPr>
      </p:sp>
      <p:sp>
        <p:nvSpPr>
          <p:cNvPr id="5" name="TextBox 5"/>
          <p:cNvSpPr txBox="1"/>
          <p:nvPr/>
        </p:nvSpPr>
        <p:spPr>
          <a:xfrm>
            <a:off x="3923235" y="2035795"/>
            <a:ext cx="2644651" cy="649939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功能总结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23235" y="2757859"/>
            <a:ext cx="2644651" cy="2924764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75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本项目实现了漫画阅读器的基本功能，包括漫画浏览、搜索、分类、收藏、评论等，同时还增加了一些特色功能，如夜间模式、离线下载等，满足了用户的多样化需求。</a:t>
            </a:r>
          </a:p>
        </p:txBody>
      </p:sp>
      <p:sp>
        <p:nvSpPr>
          <p:cNvPr id="7" name="AutoShape 7"/>
          <p:cNvSpPr/>
          <p:nvPr/>
        </p:nvSpPr>
        <p:spPr>
          <a:xfrm>
            <a:off x="556553" y="1764765"/>
            <a:ext cx="3031629" cy="4285329"/>
          </a:xfrm>
          <a:prstGeom prst="roundRect">
            <a:avLst>
              <a:gd name="adj" fmla="val 0"/>
            </a:avLst>
          </a:prstGeom>
          <a:solidFill>
            <a:schemeClr val="lt2">
              <a:alpha val="80000"/>
            </a:schemeClr>
          </a:solidFill>
        </p:spPr>
      </p:sp>
      <p:sp>
        <p:nvSpPr>
          <p:cNvPr id="8" name="TextBox 8"/>
          <p:cNvSpPr txBox="1"/>
          <p:nvPr/>
        </p:nvSpPr>
        <p:spPr>
          <a:xfrm>
            <a:off x="750042" y="2035795"/>
            <a:ext cx="2644651" cy="649939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系统总流程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0042" y="2752949"/>
            <a:ext cx="2644651" cy="2924764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75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本项目从需求分析、设计、开发、测试到上线，经历了完整的软件开发流程，确保了项目的质量和进度。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52825" y="3662363"/>
            <a:ext cx="5086350" cy="43815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spAutoFit/>
          </a:bodyPr>
          <a:lstStyle/>
          <a:p>
            <a:pPr algn="ctr">
              <a:lnSpc>
                <a:spcPct val="64000"/>
              </a:lnSpc>
            </a:pPr>
            <a:r>
              <a:rPr lang="en-US" sz="2400">
                <a:solidFill>
                  <a:srgbClr val="FFA48E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感谢观看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128608" y="2433638"/>
            <a:ext cx="5676900" cy="1247775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spAutoFit/>
          </a:bodyPr>
          <a:lstStyle/>
          <a:p>
            <a:pPr algn="ctr">
              <a:lnSpc>
                <a:spcPct val="64000"/>
              </a:lnSpc>
            </a:pPr>
            <a:r>
              <a:rPr lang="en-US" sz="8400" b="1">
                <a:solidFill>
                  <a:schemeClr val="lt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93306" y="1775648"/>
            <a:ext cx="7405389" cy="1138956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400" b="1">
                <a:solidFill>
                  <a:srgbClr val="D3816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93306" y="3230421"/>
            <a:ext cx="7343244" cy="180594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4500" b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8475" y="2343150"/>
            <a:ext cx="611505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3801" r="13801"/>
          <a:stretch>
            <a:fillRect/>
          </a:stretch>
        </p:blipFill>
        <p:spPr>
          <a:xfrm>
            <a:off x="6203747" y="1487175"/>
            <a:ext cx="5238701" cy="463705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82606" y="1947878"/>
            <a:ext cx="4238625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随着网络普及发展，漫画已成为人们重要的娱乐方式之一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2606" y="1370655"/>
            <a:ext cx="4219575" cy="738707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漫画市场现状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2606" y="3712973"/>
            <a:ext cx="4238625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读者对漫画阅读体验的要求越来越高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不仅需要基础的阅读功能，还需要社群功能供读者交流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2606" y="3116450"/>
            <a:ext cx="4219575" cy="736876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读者需求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2606" y="5377103"/>
            <a:ext cx="4238625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结合市场调研和读者反馈，我们发现开发一款优秀的漫画阅读器具有很大潜力。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2606" y="4799881"/>
            <a:ext cx="4219575" cy="749453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灵感来源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项目背景与灵感来源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2238" y="1676264"/>
            <a:ext cx="849630" cy="4819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238" y="3414840"/>
            <a:ext cx="849630" cy="4819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2238" y="5136121"/>
            <a:ext cx="849630" cy="4819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</a:p>
        </p:txBody>
      </p:sp>
      <p:sp>
        <p:nvSpPr>
          <p:cNvPr id="13" name="AutoShape 13"/>
          <p:cNvSpPr/>
          <p:nvPr/>
        </p:nvSpPr>
        <p:spPr>
          <a:xfrm>
            <a:off x="647738" y="1597932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4" name="AutoShape 14"/>
          <p:cNvSpPr/>
          <p:nvPr/>
        </p:nvSpPr>
        <p:spPr>
          <a:xfrm>
            <a:off x="647738" y="3327861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5" name="AutoShape 15"/>
          <p:cNvSpPr/>
          <p:nvPr/>
        </p:nvSpPr>
        <p:spPr>
          <a:xfrm>
            <a:off x="647738" y="5057789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93306" y="1775648"/>
            <a:ext cx="7405389" cy="1138956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400" b="1">
                <a:solidFill>
                  <a:srgbClr val="D3816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93306" y="3230421"/>
            <a:ext cx="7343244" cy="180594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4500" b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市场分析与用户需求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8475" y="2343150"/>
            <a:ext cx="611505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3829" y="1803818"/>
            <a:ext cx="230516" cy="23051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3" name="TextBox 3"/>
          <p:cNvSpPr txBox="1"/>
          <p:nvPr/>
        </p:nvSpPr>
        <p:spPr>
          <a:xfrm>
            <a:off x="678104" y="2278958"/>
            <a:ext cx="4394883" cy="79865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通过优化阅读界面和交互设计，提高用户阅读漫画的舒适度和便捷性。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4345" y="1668690"/>
            <a:ext cx="4078642" cy="538873"/>
          </a:xfrm>
          <a:prstGeom prst="rect">
            <a:avLst/>
          </a:prstGeom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提升用户体验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46240" y="1339655"/>
            <a:ext cx="4916403" cy="4916403"/>
          </a:xfrm>
          <a:prstGeom prst="ellipse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78104" y="3888302"/>
            <a:ext cx="4391025" cy="782267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汇聚各类漫画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满足用户多样化的阅读需求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4345" y="3319377"/>
            <a:ext cx="4078642" cy="497530"/>
          </a:xfrm>
          <a:prstGeom prst="rect">
            <a:avLst/>
          </a:prstGeom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搭建信息平台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8104" y="5524739"/>
            <a:ext cx="4391025" cy="796048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通过开发漫画阅读器，吸引更多用户关注漫画作品，推动漫画市场的繁荣发展。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4345" y="4955814"/>
            <a:ext cx="4078642" cy="497530"/>
          </a:xfrm>
          <a:prstGeom prst="rect">
            <a:avLst/>
          </a:prstGeom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拓展漫画市场</a:t>
            </a:r>
          </a:p>
        </p:txBody>
      </p:sp>
      <p:sp>
        <p:nvSpPr>
          <p:cNvPr id="10" name="AutoShape 10"/>
          <p:cNvSpPr/>
          <p:nvPr/>
        </p:nvSpPr>
        <p:spPr>
          <a:xfrm>
            <a:off x="763829" y="3433833"/>
            <a:ext cx="230516" cy="23051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1" name="AutoShape 11"/>
          <p:cNvSpPr/>
          <p:nvPr/>
        </p:nvSpPr>
        <p:spPr>
          <a:xfrm>
            <a:off x="763829" y="5070271"/>
            <a:ext cx="230516" cy="23051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2" name="TextBox 1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开发漫画阅读器的意义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290" y="4933294"/>
            <a:ext cx="2809472" cy="1140368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采用简洁、清新的界面设计，降低用户阅读时的视觉疲劳。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90089" y="4085631"/>
            <a:ext cx="2809875" cy="507055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舒适的阅读界面</a:t>
            </a:r>
          </a:p>
        </p:txBody>
      </p:sp>
      <p:cxnSp>
        <p:nvCxnSpPr>
          <p:cNvPr id="4" name="Connector 4"/>
          <p:cNvCxnSpPr/>
          <p:nvPr/>
        </p:nvCxnSpPr>
        <p:spPr>
          <a:xfrm>
            <a:off x="1056616" y="4732887"/>
            <a:ext cx="2676821" cy="0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14625" b="14625"/>
          <a:stretch>
            <a:fillRect/>
          </a:stretch>
        </p:blipFill>
        <p:spPr>
          <a:xfrm>
            <a:off x="4980951" y="1649322"/>
            <a:ext cx="2231507" cy="2231507"/>
          </a:xfrm>
          <a:prstGeom prst="ellipse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725104" y="4085631"/>
            <a:ext cx="2743200" cy="507055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良好的社群模式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7" name="Connector 7"/>
          <p:cNvCxnSpPr/>
          <p:nvPr/>
        </p:nvCxnSpPr>
        <p:spPr>
          <a:xfrm>
            <a:off x="4758293" y="4732887"/>
            <a:ext cx="2676821" cy="0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t="32250" b="32250"/>
          <a:stretch>
            <a:fillRect/>
          </a:stretch>
        </p:blipFill>
        <p:spPr>
          <a:xfrm>
            <a:off x="8682668" y="1649322"/>
            <a:ext cx="2231507" cy="2231507"/>
          </a:xfrm>
          <a:prstGeom prst="ellipse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74434" y="4085631"/>
            <a:ext cx="2847975" cy="507055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严谨的管理系统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0" name="Connector 10"/>
          <p:cNvCxnSpPr/>
          <p:nvPr/>
        </p:nvCxnSpPr>
        <p:spPr>
          <a:xfrm>
            <a:off x="8460012" y="4732887"/>
            <a:ext cx="2676821" cy="0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79273" y="1649322"/>
            <a:ext cx="2231507" cy="2231507"/>
          </a:xfrm>
          <a:prstGeom prst="ellipse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712639" y="4933294"/>
            <a:ext cx="2768130" cy="1140368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支持留言、评论等功能，在阅读之余与同好交流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73015" y="4933294"/>
            <a:ext cx="2850815" cy="1140368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有管理员和用户的管理系统，对公告、漫画上线、用户数据进行管理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良好的阅读体验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93306" y="1775648"/>
            <a:ext cx="7405389" cy="1138956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400" b="1">
                <a:solidFill>
                  <a:srgbClr val="D3816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93306" y="3230421"/>
            <a:ext cx="7343244" cy="180594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sz="4500" b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项目开发过程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8475" y="2343150"/>
            <a:ext cx="611505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6667" r="16667"/>
          <a:stretch>
            <a:fillRect/>
          </a:stretch>
        </p:blipFill>
        <p:spPr>
          <a:xfrm>
            <a:off x="476023" y="1726817"/>
            <a:ext cx="4434840" cy="4434841"/>
          </a:xfrm>
          <a:prstGeom prst="round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5267801" y="1835975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531326" y="1964083"/>
            <a:ext cx="6000750" cy="666079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zh-CN" sz="2400" b="1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前端：</a:t>
            </a:r>
            <a:endParaRPr lang="zh-CN" altLang="zh-CN" sz="2400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267801" y="2234038"/>
            <a:ext cx="6477000" cy="9144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Vue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62187" y="3262274"/>
            <a:ext cx="6000750" cy="697555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后端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55101" y="3921729"/>
            <a:ext cx="6477000" cy="9144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技术栈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5267801" y="3491989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4" name="文本框 13"/>
          <p:cNvSpPr txBox="1"/>
          <p:nvPr/>
        </p:nvSpPr>
        <p:spPr>
          <a:xfrm>
            <a:off x="5280501" y="39897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spring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springmvc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mybatis</a:t>
            </a:r>
            <a:endParaRPr lang="zh-CN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mZmZWIwOGIzYTlkNDQ5MDY0YTM1NGMzM2MwNWU5OGUifQ==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9F9F9"/>
      </a:lt1>
      <a:dk2>
        <a:srgbClr val="000000"/>
      </a:dk2>
      <a:lt2>
        <a:srgbClr val="F9F9F9"/>
      </a:lt2>
      <a:accent1>
        <a:srgbClr val="2E2E2E"/>
      </a:accent1>
      <a:accent2>
        <a:srgbClr val="D3816D"/>
      </a:accent2>
      <a:accent3>
        <a:srgbClr val="3E3E3E"/>
      </a:accent3>
      <a:accent4>
        <a:srgbClr val="4F4F4F"/>
      </a:accent4>
      <a:accent5>
        <a:srgbClr val="616161"/>
      </a:accent5>
      <a:accent6>
        <a:srgbClr val="6A6A6A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672</Words>
  <Application>Microsoft Office PowerPoint</Application>
  <PresentationFormat>宽屏</PresentationFormat>
  <Paragraphs>114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-apple-system</vt:lpstr>
      <vt:lpstr>PingFang-SC-Regular</vt:lpstr>
      <vt:lpstr>微软雅黑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ph w</cp:lastModifiedBy>
  <cp:revision>7</cp:revision>
  <dcterms:created xsi:type="dcterms:W3CDTF">2006-08-16T00:00:00Z</dcterms:created>
  <dcterms:modified xsi:type="dcterms:W3CDTF">2024-10-30T03:21:50Z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12782A4146824D6A9655550617AFD16C_12</vt:lpwstr>
  </property>
  <property fmtid="{D5CDD505-2E9C-101B-9397-08002B2CF9AE}" pid="3" name="KSOProductBuildVer">
    <vt:lpwstr>2052-12.1.0.16929</vt:lpwstr>
  </property>
</Properties>
</file>